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861" r:id="rId2"/>
    <p:sldId id="876" r:id="rId3"/>
    <p:sldId id="877" r:id="rId4"/>
    <p:sldId id="868" r:id="rId5"/>
    <p:sldId id="881" r:id="rId6"/>
    <p:sldId id="882" r:id="rId7"/>
    <p:sldId id="883" r:id="rId8"/>
    <p:sldId id="884" r:id="rId9"/>
    <p:sldId id="885" r:id="rId10"/>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003" autoAdjust="0"/>
    <p:restoredTop sz="82056" autoAdjust="0"/>
  </p:normalViewPr>
  <p:slideViewPr>
    <p:cSldViewPr>
      <p:cViewPr varScale="1">
        <p:scale>
          <a:sx n="182" d="100"/>
          <a:sy n="182" d="100"/>
        </p:scale>
        <p:origin x="176" y="40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12/6/19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887958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689410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161352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483762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136352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606249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135032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621029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Corinthians  4:1-6</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778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dirty="0">
                <a:solidFill>
                  <a:schemeClr val="bg1"/>
                </a:solidFill>
                <a:latin typeface="Times New Roman" panose="02020603050405020304" pitchFamily="18" charset="0"/>
                <a:ea typeface="Arial" panose="020B0604020202020204" pitchFamily="34" charset="0"/>
              </a:rPr>
              <a:t>4 </a:t>
            </a:r>
            <a:r>
              <a:rPr lang="en-AU" sz="2800" dirty="0">
                <a:solidFill>
                  <a:schemeClr val="bg1"/>
                </a:solidFill>
                <a:latin typeface="Times New Roman" panose="02020603050405020304" pitchFamily="18" charset="0"/>
                <a:ea typeface="Arial" panose="020B0604020202020204" pitchFamily="34" charset="0"/>
              </a:rPr>
              <a:t>Therefore, having this ministry by the mercy of God, we do not lose heart.  </a:t>
            </a:r>
            <a:r>
              <a:rPr lang="en-AU" sz="2800" b="1" baseline="30000" dirty="0">
                <a:solidFill>
                  <a:schemeClr val="bg1"/>
                </a:solidFill>
                <a:latin typeface="Times New Roman" panose="02020603050405020304" pitchFamily="18" charset="0"/>
                <a:ea typeface="Arial" panose="020B0604020202020204" pitchFamily="34" charset="0"/>
              </a:rPr>
              <a:t>2 </a:t>
            </a:r>
            <a:r>
              <a:rPr lang="en-AU" sz="2800" dirty="0">
                <a:solidFill>
                  <a:schemeClr val="bg1"/>
                </a:solidFill>
                <a:latin typeface="Times New Roman" panose="02020603050405020304" pitchFamily="18" charset="0"/>
                <a:ea typeface="Arial" panose="020B0604020202020204" pitchFamily="34" charset="0"/>
              </a:rPr>
              <a:t>But we have renounced disgraceful, underhanded ways.  We refuse to practice cunning or to tamper with God’s word, but by the open statement of the truth we would commend ourselves to everyone’s conscience in the sight of God.  </a:t>
            </a:r>
            <a:r>
              <a:rPr lang="en-AU" sz="2800" b="1" baseline="30000" dirty="0">
                <a:solidFill>
                  <a:schemeClr val="bg1"/>
                </a:solidFill>
                <a:latin typeface="Times New Roman" panose="02020603050405020304" pitchFamily="18" charset="0"/>
                <a:ea typeface="Arial" panose="020B0604020202020204" pitchFamily="34" charset="0"/>
              </a:rPr>
              <a:t>3 </a:t>
            </a:r>
            <a:r>
              <a:rPr lang="en-AU" sz="2800" dirty="0">
                <a:solidFill>
                  <a:schemeClr val="bg1"/>
                </a:solidFill>
                <a:latin typeface="Times New Roman" panose="02020603050405020304" pitchFamily="18" charset="0"/>
                <a:ea typeface="Arial" panose="020B0604020202020204" pitchFamily="34" charset="0"/>
              </a:rPr>
              <a:t>And even if our gospel is veiled, it is veiled to those who are perishing.  </a:t>
            </a:r>
            <a:r>
              <a:rPr lang="en-AU" sz="2800" b="1" baseline="30000" dirty="0">
                <a:solidFill>
                  <a:schemeClr val="bg1"/>
                </a:solidFill>
                <a:latin typeface="Times New Roman" panose="02020603050405020304" pitchFamily="18" charset="0"/>
                <a:ea typeface="Arial" panose="020B0604020202020204" pitchFamily="34" charset="0"/>
              </a:rPr>
              <a:t>4 </a:t>
            </a:r>
            <a:r>
              <a:rPr lang="en-AU" sz="2800" dirty="0">
                <a:solidFill>
                  <a:schemeClr val="bg1"/>
                </a:solidFill>
                <a:latin typeface="Times New Roman" panose="02020603050405020304" pitchFamily="18" charset="0"/>
                <a:ea typeface="Arial" panose="020B0604020202020204" pitchFamily="34" charset="0"/>
              </a:rPr>
              <a:t>In their case the god of this world has blinded the minds of the unbelievers, to keep them from seeing the light of the gospel of the glory of Christ, who is the image of God. </a:t>
            </a:r>
            <a:endParaRPr lang="en-GB" sz="28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499830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52973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5 </a:t>
            </a:r>
            <a:r>
              <a:rPr lang="en-AU" sz="2800" dirty="0">
                <a:solidFill>
                  <a:schemeClr val="bg1"/>
                </a:solidFill>
                <a:latin typeface="Times New Roman" panose="02020603050405020304" pitchFamily="18" charset="0"/>
                <a:ea typeface="Arial" panose="020B0604020202020204" pitchFamily="34" charset="0"/>
              </a:rPr>
              <a:t>For what we proclaim is not ourselves, but Jesus Christ as Lord, with ourselves as your servants for Jesus’ sake.  </a:t>
            </a:r>
            <a:r>
              <a:rPr lang="en-AU" sz="2800" b="1" baseline="30000" dirty="0">
                <a:solidFill>
                  <a:schemeClr val="bg1"/>
                </a:solidFill>
                <a:latin typeface="Times New Roman" panose="02020603050405020304" pitchFamily="18" charset="0"/>
                <a:ea typeface="Arial" panose="020B0604020202020204" pitchFamily="34" charset="0"/>
              </a:rPr>
              <a:t>6 </a:t>
            </a:r>
            <a:r>
              <a:rPr lang="en-AU" sz="2800" dirty="0">
                <a:solidFill>
                  <a:schemeClr val="bg1"/>
                </a:solidFill>
                <a:latin typeface="Times New Roman" panose="02020603050405020304" pitchFamily="18" charset="0"/>
                <a:ea typeface="Arial" panose="020B0604020202020204" pitchFamily="34" charset="0"/>
              </a:rPr>
              <a:t>For God, who said, “Let light shine out of darkness,” has shone in our hearts to give the light of the knowledge of the glory of God in the face of Jesus Christ.</a:t>
            </a:r>
            <a:r>
              <a:rPr lang="en-AU" sz="2800" dirty="0">
                <a:solidFill>
                  <a:schemeClr val="bg1"/>
                </a:solidFill>
              </a:rPr>
              <a:t> </a:t>
            </a:r>
            <a:endParaRPr lang="en-GB" sz="28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28159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11562" y="409228"/>
            <a:ext cx="9098868" cy="70788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When the Gospel is preached with little or no response, some assume</a:t>
            </a:r>
            <a:br>
              <a:rPr lang="en-AU" sz="2000" dirty="0">
                <a:solidFill>
                  <a:srgbClr val="FFFF00"/>
                </a:solidFill>
                <a:latin typeface="Times New Roman" panose="02020603050405020304" pitchFamily="18" charset="0"/>
                <a:cs typeface="Times New Roman" panose="02020603050405020304" pitchFamily="18" charset="0"/>
              </a:rPr>
            </a:br>
            <a:r>
              <a:rPr lang="en-AU" sz="2000" dirty="0">
                <a:solidFill>
                  <a:srgbClr val="FFFF00"/>
                </a:solidFill>
                <a:latin typeface="Times New Roman" panose="02020603050405020304" pitchFamily="18" charset="0"/>
                <a:cs typeface="Times New Roman" panose="02020603050405020304" pitchFamily="18" charset="0"/>
              </a:rPr>
              <a:t>“We need a better preacher/evangelist. </a:t>
            </a:r>
          </a:p>
        </p:txBody>
      </p:sp>
      <p:sp>
        <p:nvSpPr>
          <p:cNvPr id="12" name="TextBox 11">
            <a:extLst>
              <a:ext uri="{FF2B5EF4-FFF2-40B4-BE49-F238E27FC236}">
                <a16:creationId xmlns:a16="http://schemas.microsoft.com/office/drawing/2014/main" id="{357E4AAD-A78A-2940-9B56-714D394EDF0C}"/>
              </a:ext>
            </a:extLst>
          </p:cNvPr>
          <p:cNvSpPr txBox="1"/>
          <p:nvPr/>
        </p:nvSpPr>
        <p:spPr>
          <a:xfrm>
            <a:off x="0" y="9118"/>
            <a:ext cx="9144000" cy="430887"/>
          </a:xfrm>
          <a:prstGeom prst="rect">
            <a:avLst/>
          </a:prstGeom>
          <a:noFill/>
        </p:spPr>
        <p:txBody>
          <a:bodyPr wrap="square" rtlCol="0">
            <a:spAutoFit/>
          </a:bodyPr>
          <a:lstStyle/>
          <a:p>
            <a:pPr algn="ctr"/>
            <a:r>
              <a:rPr lang="en-AU" sz="2200" dirty="0">
                <a:solidFill>
                  <a:schemeClr val="bg1"/>
                </a:solidFill>
              </a:rPr>
              <a:t>Faithfully Proclaiming the Simple Truth of the Gospel for Jesus’ Sake</a:t>
            </a:r>
            <a:r>
              <a:rPr lang="en-AU" sz="2200" u="sng" dirty="0">
                <a:solidFill>
                  <a:schemeClr val="bg1"/>
                </a:solidFill>
              </a:rPr>
              <a:t> </a:t>
            </a:r>
            <a:endParaRPr lang="en-AU" sz="2200" dirty="0">
              <a:solidFill>
                <a:schemeClr val="bg1"/>
              </a:solidFill>
            </a:endParaRPr>
          </a:p>
        </p:txBody>
      </p:sp>
      <p:sp>
        <p:nvSpPr>
          <p:cNvPr id="13" name="TextBox 12">
            <a:extLst>
              <a:ext uri="{FF2B5EF4-FFF2-40B4-BE49-F238E27FC236}">
                <a16:creationId xmlns:a16="http://schemas.microsoft.com/office/drawing/2014/main" id="{3AEC9FE4-D3EE-3347-88B3-67B752524B03}"/>
              </a:ext>
            </a:extLst>
          </p:cNvPr>
          <p:cNvSpPr txBox="1"/>
          <p:nvPr/>
        </p:nvSpPr>
        <p:spPr>
          <a:xfrm>
            <a:off x="971600" y="1633364"/>
            <a:ext cx="6408712" cy="707886"/>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Examples of the Gospel being preached with no response, </a:t>
            </a:r>
          </a:p>
          <a:p>
            <a:r>
              <a:rPr lang="en-AU" sz="2000" dirty="0">
                <a:solidFill>
                  <a:schemeClr val="bg1"/>
                </a:solidFill>
                <a:latin typeface="Times New Roman" panose="02020603050405020304" pitchFamily="18" charset="0"/>
                <a:cs typeface="Times New Roman" panose="02020603050405020304" pitchFamily="18" charset="0"/>
              </a:rPr>
              <a:t>but then a ‘more with it’ preacher got a better response:</a:t>
            </a:r>
          </a:p>
        </p:txBody>
      </p:sp>
      <p:sp>
        <p:nvSpPr>
          <p:cNvPr id="3" name="TextBox 2">
            <a:extLst>
              <a:ext uri="{FF2B5EF4-FFF2-40B4-BE49-F238E27FC236}">
                <a16:creationId xmlns:a16="http://schemas.microsoft.com/office/drawing/2014/main" id="{540F853B-2D44-4D48-ACED-3E3D73EF7D61}"/>
              </a:ext>
            </a:extLst>
          </p:cNvPr>
          <p:cNvSpPr txBox="1"/>
          <p:nvPr/>
        </p:nvSpPr>
        <p:spPr>
          <a:xfrm>
            <a:off x="971600" y="2409034"/>
            <a:ext cx="6480720" cy="1744610"/>
          </a:xfrm>
          <a:prstGeom prst="rect">
            <a:avLst/>
          </a:prstGeom>
          <a:noFill/>
          <a:ln w="41275">
            <a:solidFill>
              <a:schemeClr val="bg1"/>
            </a:solidFill>
          </a:ln>
        </p:spPr>
        <p:txBody>
          <a:bodyPr wrap="square" rtlCol="0">
            <a:spAutoFit/>
          </a:bodyPr>
          <a:lstStyle/>
          <a:p>
            <a:endParaRPr lang="en-AU" dirty="0"/>
          </a:p>
        </p:txBody>
      </p:sp>
    </p:spTree>
    <p:extLst>
      <p:ext uri="{BB962C8B-B14F-4D97-AF65-F5344CB8AC3E}">
        <p14:creationId xmlns:p14="http://schemas.microsoft.com/office/powerpoint/2010/main" val="279608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3"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11562" y="409228"/>
            <a:ext cx="9098868" cy="1323439"/>
          </a:xfrm>
          <a:prstGeom prst="rect">
            <a:avLst/>
          </a:prstGeom>
          <a:noFill/>
          <a:ln>
            <a:noFill/>
          </a:ln>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When the Gospel is preached with little or no response, some assume</a:t>
            </a:r>
            <a:br>
              <a:rPr lang="en-AU" sz="2000" dirty="0">
                <a:solidFill>
                  <a:srgbClr val="FFFF00"/>
                </a:solidFill>
                <a:latin typeface="Times New Roman" panose="02020603050405020304" pitchFamily="18" charset="0"/>
                <a:cs typeface="Times New Roman" panose="02020603050405020304" pitchFamily="18" charset="0"/>
              </a:rPr>
            </a:br>
            <a:r>
              <a:rPr lang="en-AU" sz="2000" dirty="0">
                <a:solidFill>
                  <a:srgbClr val="FFFF00"/>
                </a:solidFill>
                <a:latin typeface="Times New Roman" panose="02020603050405020304" pitchFamily="18" charset="0"/>
                <a:cs typeface="Times New Roman" panose="02020603050405020304" pitchFamily="18" charset="0"/>
              </a:rPr>
              <a:t>“We need a better preacher/evangelist.</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problem isn’t with the message or with the messenger </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problem is with the reception - hard-hearted;  Gospel is veiled;  Blinded</a:t>
            </a:r>
          </a:p>
        </p:txBody>
      </p:sp>
      <p:sp>
        <p:nvSpPr>
          <p:cNvPr id="11" name="Rectangle 10">
            <a:extLst>
              <a:ext uri="{FF2B5EF4-FFF2-40B4-BE49-F238E27FC236}">
                <a16:creationId xmlns:a16="http://schemas.microsoft.com/office/drawing/2014/main" id="{33270B39-D9DE-5D4E-959A-E0FF298A1984}"/>
              </a:ext>
            </a:extLst>
          </p:cNvPr>
          <p:cNvSpPr/>
          <p:nvPr/>
        </p:nvSpPr>
        <p:spPr>
          <a:xfrm>
            <a:off x="0" y="1777380"/>
            <a:ext cx="9144000" cy="923330"/>
          </a:xfrm>
          <a:prstGeom prst="rect">
            <a:avLst/>
          </a:prstGeom>
          <a:solidFill>
            <a:schemeClr val="bg1"/>
          </a:solidFill>
        </p:spPr>
        <p:txBody>
          <a:bodyPr wrap="square">
            <a:spAutoFit/>
          </a:bodyPr>
          <a:lstStyle/>
          <a:p>
            <a:r>
              <a:rPr lang="en-AU" b="1" baseline="30000" dirty="0">
                <a:latin typeface="Comic Sans MS" panose="030F0902030302020204" pitchFamily="66" charset="0"/>
              </a:rPr>
              <a:t>4 </a:t>
            </a:r>
            <a:r>
              <a:rPr lang="en-AU" dirty="0">
                <a:latin typeface="Comic Sans MS" panose="030F0902030302020204" pitchFamily="66" charset="0"/>
              </a:rPr>
              <a:t>In their case the god of this world has </a:t>
            </a:r>
            <a:r>
              <a:rPr lang="en-AU" u="sng" dirty="0">
                <a:latin typeface="Comic Sans MS" panose="030F0902030302020204" pitchFamily="66" charset="0"/>
              </a:rPr>
              <a:t>blinded the minds</a:t>
            </a:r>
            <a:r>
              <a:rPr lang="en-AU" dirty="0">
                <a:latin typeface="Comic Sans MS" panose="030F0902030302020204" pitchFamily="66" charset="0"/>
              </a:rPr>
              <a:t> of the unbelievers, to keep them from seeing the light of the gospel of the glory of Christ, who is the image of God.</a:t>
            </a:r>
          </a:p>
        </p:txBody>
      </p:sp>
      <p:sp>
        <p:nvSpPr>
          <p:cNvPr id="12" name="TextBox 11">
            <a:extLst>
              <a:ext uri="{FF2B5EF4-FFF2-40B4-BE49-F238E27FC236}">
                <a16:creationId xmlns:a16="http://schemas.microsoft.com/office/drawing/2014/main" id="{357E4AAD-A78A-2940-9B56-714D394EDF0C}"/>
              </a:ext>
            </a:extLst>
          </p:cNvPr>
          <p:cNvSpPr txBox="1"/>
          <p:nvPr/>
        </p:nvSpPr>
        <p:spPr>
          <a:xfrm>
            <a:off x="0" y="9118"/>
            <a:ext cx="9144000" cy="430887"/>
          </a:xfrm>
          <a:prstGeom prst="rect">
            <a:avLst/>
          </a:prstGeom>
          <a:noFill/>
        </p:spPr>
        <p:txBody>
          <a:bodyPr wrap="square" rtlCol="0">
            <a:spAutoFit/>
          </a:bodyPr>
          <a:lstStyle/>
          <a:p>
            <a:pPr algn="ctr"/>
            <a:r>
              <a:rPr lang="en-AU" sz="2200" dirty="0">
                <a:solidFill>
                  <a:schemeClr val="bg1"/>
                </a:solidFill>
              </a:rPr>
              <a:t>Faithfully Proclaiming the Simple Truth of the Gospel for Jesus’ Sake</a:t>
            </a:r>
            <a:r>
              <a:rPr lang="en-AU" sz="2200" u="sng" dirty="0">
                <a:solidFill>
                  <a:schemeClr val="bg1"/>
                </a:solidFill>
              </a:rPr>
              <a:t> </a:t>
            </a:r>
            <a:endParaRPr lang="en-AU" sz="2200" dirty="0">
              <a:solidFill>
                <a:schemeClr val="bg1"/>
              </a:solidFill>
            </a:endParaRPr>
          </a:p>
        </p:txBody>
      </p:sp>
    </p:spTree>
    <p:extLst>
      <p:ext uri="{BB962C8B-B14F-4D97-AF65-F5344CB8AC3E}">
        <p14:creationId xmlns:p14="http://schemas.microsoft.com/office/powerpoint/2010/main" val="2207454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11562" y="409228"/>
            <a:ext cx="9098868" cy="163121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When the Gospel is preached with little or no response, some assume</a:t>
            </a:r>
            <a:br>
              <a:rPr lang="en-AU" sz="2000" dirty="0">
                <a:solidFill>
                  <a:srgbClr val="FFFF00"/>
                </a:solidFill>
                <a:latin typeface="Times New Roman" panose="02020603050405020304" pitchFamily="18" charset="0"/>
                <a:cs typeface="Times New Roman" panose="02020603050405020304" pitchFamily="18" charset="0"/>
              </a:rPr>
            </a:br>
            <a:r>
              <a:rPr lang="en-AU" sz="2000" dirty="0">
                <a:solidFill>
                  <a:srgbClr val="FFFF00"/>
                </a:solidFill>
                <a:latin typeface="Times New Roman" panose="02020603050405020304" pitchFamily="18" charset="0"/>
                <a:cs typeface="Times New Roman" panose="02020603050405020304" pitchFamily="18" charset="0"/>
              </a:rPr>
              <a:t>“We need a better preacher/evangelist.</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problem isn’t with the message or with the messenger </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problem is with the reception - hard-hearted;  Gospel is veiled;  Blinded</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If you’ve shared the Gospel with no response, </a:t>
            </a:r>
            <a:r>
              <a:rPr lang="en-AU" sz="2000" dirty="0">
                <a:solidFill>
                  <a:schemeClr val="bg1"/>
                </a:solidFill>
                <a:latin typeface="Times New Roman" panose="02020603050405020304" pitchFamily="18" charset="0"/>
                <a:cs typeface="Times New Roman" panose="02020603050405020304" pitchFamily="18" charset="0"/>
              </a:rPr>
              <a:t>DON’T  GIVE  UP!!!</a:t>
            </a:r>
            <a:r>
              <a:rPr lang="en-AU" sz="2000" dirty="0">
                <a:solidFill>
                  <a:srgbClr val="FFFF00"/>
                </a:solidFill>
                <a:latin typeface="Times New Roman" panose="02020603050405020304" pitchFamily="18" charset="0"/>
                <a:cs typeface="Times New Roman" panose="02020603050405020304" pitchFamily="18" charset="0"/>
              </a:rPr>
              <a:t>  Do it again.</a:t>
            </a:r>
          </a:p>
        </p:txBody>
      </p:sp>
      <p:sp>
        <p:nvSpPr>
          <p:cNvPr id="12" name="TextBox 11">
            <a:extLst>
              <a:ext uri="{FF2B5EF4-FFF2-40B4-BE49-F238E27FC236}">
                <a16:creationId xmlns:a16="http://schemas.microsoft.com/office/drawing/2014/main" id="{357E4AAD-A78A-2940-9B56-714D394EDF0C}"/>
              </a:ext>
            </a:extLst>
          </p:cNvPr>
          <p:cNvSpPr txBox="1"/>
          <p:nvPr/>
        </p:nvSpPr>
        <p:spPr>
          <a:xfrm>
            <a:off x="0" y="9118"/>
            <a:ext cx="9144000" cy="430887"/>
          </a:xfrm>
          <a:prstGeom prst="rect">
            <a:avLst/>
          </a:prstGeom>
          <a:noFill/>
        </p:spPr>
        <p:txBody>
          <a:bodyPr wrap="square" rtlCol="0">
            <a:spAutoFit/>
          </a:bodyPr>
          <a:lstStyle/>
          <a:p>
            <a:pPr algn="ctr"/>
            <a:r>
              <a:rPr lang="en-AU" sz="2200" dirty="0">
                <a:solidFill>
                  <a:schemeClr val="bg1"/>
                </a:solidFill>
              </a:rPr>
              <a:t>Faithfully Proclaiming the Simple Truth of the Gospel for Jesus’ Sake</a:t>
            </a:r>
            <a:r>
              <a:rPr lang="en-AU" sz="2200" u="sng" dirty="0">
                <a:solidFill>
                  <a:schemeClr val="bg1"/>
                </a:solidFill>
              </a:rPr>
              <a:t> </a:t>
            </a:r>
            <a:endParaRPr lang="en-AU" sz="2200" dirty="0">
              <a:solidFill>
                <a:schemeClr val="bg1"/>
              </a:solidFill>
            </a:endParaRPr>
          </a:p>
        </p:txBody>
      </p:sp>
      <p:sp>
        <p:nvSpPr>
          <p:cNvPr id="5" name="TextBox 4">
            <a:extLst>
              <a:ext uri="{FF2B5EF4-FFF2-40B4-BE49-F238E27FC236}">
                <a16:creationId xmlns:a16="http://schemas.microsoft.com/office/drawing/2014/main" id="{6ADF27C4-7E19-C344-9C6A-588C0BD111BB}"/>
              </a:ext>
            </a:extLst>
          </p:cNvPr>
          <p:cNvSpPr txBox="1"/>
          <p:nvPr/>
        </p:nvSpPr>
        <p:spPr>
          <a:xfrm>
            <a:off x="-11562" y="1993404"/>
            <a:ext cx="9098868" cy="70788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Persist in our duty to proclaim Jesus as Lord.  In His mercy, He saved us and is transforming us to become more and more like Him (glorious/righteous).  </a:t>
            </a:r>
          </a:p>
        </p:txBody>
      </p:sp>
    </p:spTree>
    <p:extLst>
      <p:ext uri="{BB962C8B-B14F-4D97-AF65-F5344CB8AC3E}">
        <p14:creationId xmlns:p14="http://schemas.microsoft.com/office/powerpoint/2010/main" val="1377169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3270B39-D9DE-5D4E-959A-E0FF298A1984}"/>
              </a:ext>
            </a:extLst>
          </p:cNvPr>
          <p:cNvSpPr/>
          <p:nvPr/>
        </p:nvSpPr>
        <p:spPr>
          <a:xfrm>
            <a:off x="0" y="841276"/>
            <a:ext cx="9144000" cy="3785652"/>
          </a:xfrm>
          <a:prstGeom prst="rect">
            <a:avLst/>
          </a:prstGeom>
          <a:solidFill>
            <a:schemeClr val="bg1"/>
          </a:solidFill>
        </p:spPr>
        <p:txBody>
          <a:bodyPr wrap="square">
            <a:spAutoFit/>
          </a:bodyPr>
          <a:lstStyle/>
          <a:p>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 Corinthians 9:19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For though I am free from all, I have made myself a servant to all, that I might win more of them.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To the Jews I became as a Jew, in order to win Jews.  To those under the law I became as one under the law (though not being myself under the law) that I might win those under the law.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To those outside the law I became as one outside the law (not being outside the law of God but under the law of Christ) that I might win those outside the law.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22 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To the weak I became weak, that I might win the weak.  I have become all things to all people, that by all means I might save some.</a:t>
            </a:r>
            <a:endParaRPr lang="en-AU" sz="2400" dirty="0">
              <a:latin typeface="Comic Sans MS" panose="030F0902030302020204" pitchFamily="66" charset="0"/>
            </a:endParaRPr>
          </a:p>
        </p:txBody>
      </p:sp>
    </p:spTree>
    <p:extLst>
      <p:ext uri="{BB962C8B-B14F-4D97-AF65-F5344CB8AC3E}">
        <p14:creationId xmlns:p14="http://schemas.microsoft.com/office/powerpoint/2010/main" val="3787979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11562" y="409228"/>
            <a:ext cx="9098868" cy="163121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When the Gospel is preached with little or no response, some assume</a:t>
            </a:r>
            <a:br>
              <a:rPr lang="en-AU" sz="2000" dirty="0">
                <a:solidFill>
                  <a:srgbClr val="FFFF00"/>
                </a:solidFill>
                <a:latin typeface="Times New Roman" panose="02020603050405020304" pitchFamily="18" charset="0"/>
                <a:cs typeface="Times New Roman" panose="02020603050405020304" pitchFamily="18" charset="0"/>
              </a:rPr>
            </a:br>
            <a:r>
              <a:rPr lang="en-AU" sz="2000" dirty="0">
                <a:solidFill>
                  <a:srgbClr val="FFFF00"/>
                </a:solidFill>
                <a:latin typeface="Times New Roman" panose="02020603050405020304" pitchFamily="18" charset="0"/>
                <a:cs typeface="Times New Roman" panose="02020603050405020304" pitchFamily="18" charset="0"/>
              </a:rPr>
              <a:t>“We need a better preacher/evangelist.</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problem isn’t with the message or with the messenger </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problem is with the reception - hard-hearted;  Gospel is veiled;  Blinded</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If you’ve shared the Gospel with no response, </a:t>
            </a:r>
            <a:r>
              <a:rPr lang="en-AU" sz="2000" dirty="0">
                <a:solidFill>
                  <a:schemeClr val="bg1"/>
                </a:solidFill>
                <a:latin typeface="Times New Roman" panose="02020603050405020304" pitchFamily="18" charset="0"/>
                <a:cs typeface="Times New Roman" panose="02020603050405020304" pitchFamily="18" charset="0"/>
              </a:rPr>
              <a:t>DON’T  GIVE  UP!!!</a:t>
            </a:r>
            <a:r>
              <a:rPr lang="en-AU" sz="2000" dirty="0">
                <a:solidFill>
                  <a:srgbClr val="FFFF00"/>
                </a:solidFill>
                <a:latin typeface="Times New Roman" panose="02020603050405020304" pitchFamily="18" charset="0"/>
                <a:cs typeface="Times New Roman" panose="02020603050405020304" pitchFamily="18" charset="0"/>
              </a:rPr>
              <a:t>  Do it again.</a:t>
            </a:r>
          </a:p>
        </p:txBody>
      </p:sp>
      <p:sp>
        <p:nvSpPr>
          <p:cNvPr id="12" name="TextBox 11">
            <a:extLst>
              <a:ext uri="{FF2B5EF4-FFF2-40B4-BE49-F238E27FC236}">
                <a16:creationId xmlns:a16="http://schemas.microsoft.com/office/drawing/2014/main" id="{357E4AAD-A78A-2940-9B56-714D394EDF0C}"/>
              </a:ext>
            </a:extLst>
          </p:cNvPr>
          <p:cNvSpPr txBox="1"/>
          <p:nvPr/>
        </p:nvSpPr>
        <p:spPr>
          <a:xfrm>
            <a:off x="0" y="9118"/>
            <a:ext cx="9144000" cy="430887"/>
          </a:xfrm>
          <a:prstGeom prst="rect">
            <a:avLst/>
          </a:prstGeom>
          <a:noFill/>
        </p:spPr>
        <p:txBody>
          <a:bodyPr wrap="square" rtlCol="0">
            <a:spAutoFit/>
          </a:bodyPr>
          <a:lstStyle/>
          <a:p>
            <a:pPr algn="ctr"/>
            <a:r>
              <a:rPr lang="en-AU" sz="2200" dirty="0">
                <a:solidFill>
                  <a:schemeClr val="bg1"/>
                </a:solidFill>
              </a:rPr>
              <a:t>Faithfully Proclaiming the Simple Truth of the Gospel for Jesus’ Sake</a:t>
            </a:r>
            <a:r>
              <a:rPr lang="en-AU" sz="2200" u="sng" dirty="0">
                <a:solidFill>
                  <a:schemeClr val="bg1"/>
                </a:solidFill>
              </a:rPr>
              <a:t> </a:t>
            </a:r>
            <a:endParaRPr lang="en-AU" sz="2200" dirty="0">
              <a:solidFill>
                <a:schemeClr val="bg1"/>
              </a:solidFill>
            </a:endParaRPr>
          </a:p>
        </p:txBody>
      </p:sp>
      <p:sp>
        <p:nvSpPr>
          <p:cNvPr id="5" name="TextBox 4">
            <a:extLst>
              <a:ext uri="{FF2B5EF4-FFF2-40B4-BE49-F238E27FC236}">
                <a16:creationId xmlns:a16="http://schemas.microsoft.com/office/drawing/2014/main" id="{6ADF27C4-7E19-C344-9C6A-588C0BD111BB}"/>
              </a:ext>
            </a:extLst>
          </p:cNvPr>
          <p:cNvSpPr txBox="1"/>
          <p:nvPr/>
        </p:nvSpPr>
        <p:spPr>
          <a:xfrm>
            <a:off x="-11562" y="1993404"/>
            <a:ext cx="9098868" cy="70788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Persist in our duty to proclaim Jesus as Lord.  In His mercy, He saved us and is transforming us to become more and more like Him (glorious/righteous).  </a:t>
            </a:r>
          </a:p>
        </p:txBody>
      </p:sp>
      <p:sp>
        <p:nvSpPr>
          <p:cNvPr id="6" name="TextBox 5">
            <a:extLst>
              <a:ext uri="{FF2B5EF4-FFF2-40B4-BE49-F238E27FC236}">
                <a16:creationId xmlns:a16="http://schemas.microsoft.com/office/drawing/2014/main" id="{B8CB9B06-A207-274C-AF38-81444711F0BA}"/>
              </a:ext>
            </a:extLst>
          </p:cNvPr>
          <p:cNvSpPr txBox="1"/>
          <p:nvPr/>
        </p:nvSpPr>
        <p:spPr>
          <a:xfrm>
            <a:off x="0" y="2640635"/>
            <a:ext cx="9144000" cy="707886"/>
          </a:xfrm>
          <a:prstGeom prst="rect">
            <a:avLst/>
          </a:prstGeom>
          <a:noFill/>
        </p:spPr>
        <p:txBody>
          <a:bodyPr wrap="square" rtlCol="0">
            <a:spAutoFit/>
          </a:bodyPr>
          <a:lstStyle/>
          <a:p>
            <a:pPr algn="ctr"/>
            <a:r>
              <a:rPr lang="en-AU" sz="2000" dirty="0">
                <a:solidFill>
                  <a:schemeClr val="bg1"/>
                </a:solidFill>
                <a:latin typeface="Times New Roman" panose="02020603050405020304" pitchFamily="18" charset="0"/>
                <a:cs typeface="Times New Roman" panose="02020603050405020304" pitchFamily="18" charset="0"/>
              </a:rPr>
              <a:t>Paul would do much to help different people/cultures to understand the Gospel, but:</a:t>
            </a:r>
          </a:p>
          <a:p>
            <a:pPr algn="ctr"/>
            <a:r>
              <a:rPr lang="en-AU" sz="2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We refuse to practice cunning or to tamper with God’s word</a:t>
            </a:r>
            <a:r>
              <a:rPr lang="en-AU" sz="2000" dirty="0">
                <a:solidFill>
                  <a:schemeClr val="bg1"/>
                </a:solidFill>
              </a:rPr>
              <a:t> </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C310DD12-8F73-064E-A7FE-ECC545FAB522}"/>
              </a:ext>
            </a:extLst>
          </p:cNvPr>
          <p:cNvSpPr txBox="1"/>
          <p:nvPr/>
        </p:nvSpPr>
        <p:spPr>
          <a:xfrm>
            <a:off x="-11562" y="3284744"/>
            <a:ext cx="9134622" cy="707886"/>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Some preachers are crafty / cunning</a:t>
            </a:r>
          </a:p>
          <a:p>
            <a:pPr marL="180975" indent="-180975">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Tell lies &amp; half-truths &amp; manipulate for own gain. Tell people what they want to hear</a:t>
            </a:r>
          </a:p>
        </p:txBody>
      </p:sp>
      <p:sp>
        <p:nvSpPr>
          <p:cNvPr id="7" name="TextBox 6">
            <a:extLst>
              <a:ext uri="{FF2B5EF4-FFF2-40B4-BE49-F238E27FC236}">
                <a16:creationId xmlns:a16="http://schemas.microsoft.com/office/drawing/2014/main" id="{F1F8417A-401F-F948-BAAC-21DB4ABB150E}"/>
              </a:ext>
            </a:extLst>
          </p:cNvPr>
          <p:cNvSpPr txBox="1"/>
          <p:nvPr/>
        </p:nvSpPr>
        <p:spPr>
          <a:xfrm>
            <a:off x="-3584" y="3885356"/>
            <a:ext cx="9134622"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Some preachers tamper with God’s Word to make it more appealing to a worldly culture</a:t>
            </a:r>
          </a:p>
        </p:txBody>
      </p:sp>
      <p:sp>
        <p:nvSpPr>
          <p:cNvPr id="8" name="TextBox 7">
            <a:extLst>
              <a:ext uri="{FF2B5EF4-FFF2-40B4-BE49-F238E27FC236}">
                <a16:creationId xmlns:a16="http://schemas.microsoft.com/office/drawing/2014/main" id="{65717C54-7708-0B47-BAA0-60D953AD318D}"/>
              </a:ext>
            </a:extLst>
          </p:cNvPr>
          <p:cNvSpPr txBox="1"/>
          <p:nvPr/>
        </p:nvSpPr>
        <p:spPr>
          <a:xfrm>
            <a:off x="23338" y="4227065"/>
            <a:ext cx="2244406" cy="400110"/>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E.g.  sexual ethics;</a:t>
            </a:r>
          </a:p>
        </p:txBody>
      </p:sp>
      <p:sp>
        <p:nvSpPr>
          <p:cNvPr id="9" name="TextBox 8">
            <a:extLst>
              <a:ext uri="{FF2B5EF4-FFF2-40B4-BE49-F238E27FC236}">
                <a16:creationId xmlns:a16="http://schemas.microsoft.com/office/drawing/2014/main" id="{EE073E48-FAD2-7D44-8428-B3AFF064978F}"/>
              </a:ext>
            </a:extLst>
          </p:cNvPr>
          <p:cNvSpPr txBox="1"/>
          <p:nvPr/>
        </p:nvSpPr>
        <p:spPr>
          <a:xfrm>
            <a:off x="2256986" y="4220085"/>
            <a:ext cx="2387021" cy="400110"/>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Prosperity theology;</a:t>
            </a:r>
          </a:p>
        </p:txBody>
      </p:sp>
      <p:sp>
        <p:nvSpPr>
          <p:cNvPr id="10" name="TextBox 9">
            <a:extLst>
              <a:ext uri="{FF2B5EF4-FFF2-40B4-BE49-F238E27FC236}">
                <a16:creationId xmlns:a16="http://schemas.microsoft.com/office/drawing/2014/main" id="{C5FC1F12-4625-7B4C-9F0A-03090CE49116}"/>
              </a:ext>
            </a:extLst>
          </p:cNvPr>
          <p:cNvSpPr txBox="1"/>
          <p:nvPr/>
        </p:nvSpPr>
        <p:spPr>
          <a:xfrm>
            <a:off x="4597190" y="4233427"/>
            <a:ext cx="4533848" cy="400110"/>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Easy Believism – saved but not changed</a:t>
            </a:r>
          </a:p>
        </p:txBody>
      </p:sp>
      <p:sp>
        <p:nvSpPr>
          <p:cNvPr id="11" name="Rectangle 10">
            <a:extLst>
              <a:ext uri="{FF2B5EF4-FFF2-40B4-BE49-F238E27FC236}">
                <a16:creationId xmlns:a16="http://schemas.microsoft.com/office/drawing/2014/main" id="{D32D0F07-EE6F-9640-AFC8-84343648B5D1}"/>
              </a:ext>
            </a:extLst>
          </p:cNvPr>
          <p:cNvSpPr/>
          <p:nvPr/>
        </p:nvSpPr>
        <p:spPr>
          <a:xfrm>
            <a:off x="5283" y="4633537"/>
            <a:ext cx="9144000"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2 </a:t>
            </a:r>
            <a:r>
              <a:rPr lang="en-AU" dirty="0">
                <a:latin typeface="Comic Sans MS" panose="030F0902030302020204" pitchFamily="66" charset="0"/>
                <a:ea typeface="Times New Roman" panose="02020603050405020304" pitchFamily="18" charset="0"/>
                <a:cs typeface="Times New Roman" panose="02020603050405020304" pitchFamily="18" charset="0"/>
              </a:rPr>
              <a:t>…..  We refuse to practice cunning or to tamper with God’s word, but by the open statement of the truth we would commend ourselves to everyone’s conscience in the sight of God.</a:t>
            </a:r>
            <a:endParaRPr lang="en-AU" dirty="0">
              <a:latin typeface="Comic Sans MS" panose="030F0902030302020204" pitchFamily="66" charset="0"/>
            </a:endParaRPr>
          </a:p>
        </p:txBody>
      </p:sp>
    </p:spTree>
    <p:extLst>
      <p:ext uri="{BB962C8B-B14F-4D97-AF65-F5344CB8AC3E}">
        <p14:creationId xmlns:p14="http://schemas.microsoft.com/office/powerpoint/2010/main" val="4136171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P spid="10" grpId="0"/>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11562" y="409228"/>
            <a:ext cx="9098868" cy="163121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When the Gospel is preached with little or no response, some assume</a:t>
            </a:r>
            <a:br>
              <a:rPr lang="en-AU" sz="2000" dirty="0">
                <a:solidFill>
                  <a:srgbClr val="FFFF00"/>
                </a:solidFill>
                <a:latin typeface="Times New Roman" panose="02020603050405020304" pitchFamily="18" charset="0"/>
                <a:cs typeface="Times New Roman" panose="02020603050405020304" pitchFamily="18" charset="0"/>
              </a:rPr>
            </a:br>
            <a:r>
              <a:rPr lang="en-AU" sz="2000" dirty="0">
                <a:solidFill>
                  <a:srgbClr val="FFFF00"/>
                </a:solidFill>
                <a:latin typeface="Times New Roman" panose="02020603050405020304" pitchFamily="18" charset="0"/>
                <a:cs typeface="Times New Roman" panose="02020603050405020304" pitchFamily="18" charset="0"/>
              </a:rPr>
              <a:t>“We need a better preacher/evangelist.</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problem isn’t with the message or with the messenger </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problem is with the reception - hard-hearted;  Gospel is veiled;  Blinded</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If you’ve shared the Gospel with no response, </a:t>
            </a:r>
            <a:r>
              <a:rPr lang="en-AU" sz="2000" dirty="0">
                <a:solidFill>
                  <a:schemeClr val="bg1"/>
                </a:solidFill>
                <a:latin typeface="Times New Roman" panose="02020603050405020304" pitchFamily="18" charset="0"/>
                <a:cs typeface="Times New Roman" panose="02020603050405020304" pitchFamily="18" charset="0"/>
              </a:rPr>
              <a:t>DON’T  GIVE  UP!!!</a:t>
            </a:r>
            <a:r>
              <a:rPr lang="en-AU" sz="2000" dirty="0">
                <a:solidFill>
                  <a:srgbClr val="FFFF00"/>
                </a:solidFill>
                <a:latin typeface="Times New Roman" panose="02020603050405020304" pitchFamily="18" charset="0"/>
                <a:cs typeface="Times New Roman" panose="02020603050405020304" pitchFamily="18" charset="0"/>
              </a:rPr>
              <a:t>  Do it again.</a:t>
            </a:r>
          </a:p>
        </p:txBody>
      </p:sp>
      <p:sp>
        <p:nvSpPr>
          <p:cNvPr id="12" name="TextBox 11">
            <a:extLst>
              <a:ext uri="{FF2B5EF4-FFF2-40B4-BE49-F238E27FC236}">
                <a16:creationId xmlns:a16="http://schemas.microsoft.com/office/drawing/2014/main" id="{357E4AAD-A78A-2940-9B56-714D394EDF0C}"/>
              </a:ext>
            </a:extLst>
          </p:cNvPr>
          <p:cNvSpPr txBox="1"/>
          <p:nvPr/>
        </p:nvSpPr>
        <p:spPr>
          <a:xfrm>
            <a:off x="0" y="9118"/>
            <a:ext cx="9144000" cy="430887"/>
          </a:xfrm>
          <a:prstGeom prst="rect">
            <a:avLst/>
          </a:prstGeom>
          <a:noFill/>
        </p:spPr>
        <p:txBody>
          <a:bodyPr wrap="square" rtlCol="0">
            <a:spAutoFit/>
          </a:bodyPr>
          <a:lstStyle/>
          <a:p>
            <a:pPr algn="ctr"/>
            <a:r>
              <a:rPr lang="en-AU" sz="2200" dirty="0">
                <a:solidFill>
                  <a:schemeClr val="bg1"/>
                </a:solidFill>
              </a:rPr>
              <a:t>Faithfully Proclaiming the Simple Truth of the Gospel for Jesus’ Sake</a:t>
            </a:r>
            <a:r>
              <a:rPr lang="en-AU" sz="2200" u="sng" dirty="0">
                <a:solidFill>
                  <a:schemeClr val="bg1"/>
                </a:solidFill>
              </a:rPr>
              <a:t> </a:t>
            </a:r>
            <a:endParaRPr lang="en-AU" sz="2200" dirty="0">
              <a:solidFill>
                <a:schemeClr val="bg1"/>
              </a:solidFill>
            </a:endParaRPr>
          </a:p>
        </p:txBody>
      </p:sp>
      <p:sp>
        <p:nvSpPr>
          <p:cNvPr id="5" name="TextBox 4">
            <a:extLst>
              <a:ext uri="{FF2B5EF4-FFF2-40B4-BE49-F238E27FC236}">
                <a16:creationId xmlns:a16="http://schemas.microsoft.com/office/drawing/2014/main" id="{6ADF27C4-7E19-C344-9C6A-588C0BD111BB}"/>
              </a:ext>
            </a:extLst>
          </p:cNvPr>
          <p:cNvSpPr txBox="1"/>
          <p:nvPr/>
        </p:nvSpPr>
        <p:spPr>
          <a:xfrm>
            <a:off x="-11562" y="1993404"/>
            <a:ext cx="9098868" cy="70788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Persist in our duty to proclaim Jesus as Lord.  In His mercy, He saved us and is transforming us to become more and more like Him (glorious/righteous).  </a:t>
            </a:r>
          </a:p>
        </p:txBody>
      </p:sp>
      <p:sp>
        <p:nvSpPr>
          <p:cNvPr id="6" name="TextBox 5">
            <a:extLst>
              <a:ext uri="{FF2B5EF4-FFF2-40B4-BE49-F238E27FC236}">
                <a16:creationId xmlns:a16="http://schemas.microsoft.com/office/drawing/2014/main" id="{B8CB9B06-A207-274C-AF38-81444711F0BA}"/>
              </a:ext>
            </a:extLst>
          </p:cNvPr>
          <p:cNvSpPr txBox="1"/>
          <p:nvPr/>
        </p:nvSpPr>
        <p:spPr>
          <a:xfrm>
            <a:off x="0" y="2640635"/>
            <a:ext cx="9144000" cy="707886"/>
          </a:xfrm>
          <a:prstGeom prst="rect">
            <a:avLst/>
          </a:prstGeom>
          <a:noFill/>
        </p:spPr>
        <p:txBody>
          <a:bodyPr wrap="square" rtlCol="0">
            <a:spAutoFit/>
          </a:bodyPr>
          <a:lstStyle/>
          <a:p>
            <a:pPr algn="ctr"/>
            <a:r>
              <a:rPr lang="en-AU" sz="2000" dirty="0">
                <a:solidFill>
                  <a:schemeClr val="bg1"/>
                </a:solidFill>
                <a:latin typeface="Times New Roman" panose="02020603050405020304" pitchFamily="18" charset="0"/>
                <a:cs typeface="Times New Roman" panose="02020603050405020304" pitchFamily="18" charset="0"/>
              </a:rPr>
              <a:t>Paul would do much to help different people/cultures to understand the Gospel, but:</a:t>
            </a:r>
          </a:p>
          <a:p>
            <a:pPr algn="ctr"/>
            <a:r>
              <a:rPr lang="en-AU" sz="2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We refuse to practice cunning or to tamper with God’s word</a:t>
            </a:r>
            <a:r>
              <a:rPr lang="en-AU" sz="2000" dirty="0">
                <a:solidFill>
                  <a:schemeClr val="bg1"/>
                </a:solidFill>
              </a:rPr>
              <a:t> </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C310DD12-8F73-064E-A7FE-ECC545FAB522}"/>
              </a:ext>
            </a:extLst>
          </p:cNvPr>
          <p:cNvSpPr txBox="1"/>
          <p:nvPr/>
        </p:nvSpPr>
        <p:spPr>
          <a:xfrm>
            <a:off x="-11562" y="3239900"/>
            <a:ext cx="9134622" cy="707886"/>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Some preachers are crafty / cunning</a:t>
            </a:r>
          </a:p>
          <a:p>
            <a:pPr marL="180975" indent="-180975">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Tell lies &amp; half-truths &amp; manipulate for own gain. Tell people what they want to hear</a:t>
            </a:r>
          </a:p>
        </p:txBody>
      </p:sp>
      <p:sp>
        <p:nvSpPr>
          <p:cNvPr id="7" name="TextBox 6">
            <a:extLst>
              <a:ext uri="{FF2B5EF4-FFF2-40B4-BE49-F238E27FC236}">
                <a16:creationId xmlns:a16="http://schemas.microsoft.com/office/drawing/2014/main" id="{F1F8417A-401F-F948-BAAC-21DB4ABB150E}"/>
              </a:ext>
            </a:extLst>
          </p:cNvPr>
          <p:cNvSpPr txBox="1"/>
          <p:nvPr/>
        </p:nvSpPr>
        <p:spPr>
          <a:xfrm>
            <a:off x="-3584" y="3840512"/>
            <a:ext cx="9134622"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Some preachers tamper with God’s Word to make it more appealing to a worldly culture</a:t>
            </a:r>
          </a:p>
        </p:txBody>
      </p:sp>
      <p:sp>
        <p:nvSpPr>
          <p:cNvPr id="8" name="TextBox 7">
            <a:extLst>
              <a:ext uri="{FF2B5EF4-FFF2-40B4-BE49-F238E27FC236}">
                <a16:creationId xmlns:a16="http://schemas.microsoft.com/office/drawing/2014/main" id="{65717C54-7708-0B47-BAA0-60D953AD318D}"/>
              </a:ext>
            </a:extLst>
          </p:cNvPr>
          <p:cNvSpPr txBox="1"/>
          <p:nvPr/>
        </p:nvSpPr>
        <p:spPr>
          <a:xfrm>
            <a:off x="36300" y="4106131"/>
            <a:ext cx="2244406" cy="400110"/>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E.g.  sexual ethics;</a:t>
            </a:r>
          </a:p>
        </p:txBody>
      </p:sp>
      <p:sp>
        <p:nvSpPr>
          <p:cNvPr id="9" name="TextBox 8">
            <a:extLst>
              <a:ext uri="{FF2B5EF4-FFF2-40B4-BE49-F238E27FC236}">
                <a16:creationId xmlns:a16="http://schemas.microsoft.com/office/drawing/2014/main" id="{EE073E48-FAD2-7D44-8428-B3AFF064978F}"/>
              </a:ext>
            </a:extLst>
          </p:cNvPr>
          <p:cNvSpPr txBox="1"/>
          <p:nvPr/>
        </p:nvSpPr>
        <p:spPr>
          <a:xfrm>
            <a:off x="2269948" y="4099151"/>
            <a:ext cx="2387021" cy="400110"/>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Prosperity theology;</a:t>
            </a:r>
          </a:p>
        </p:txBody>
      </p:sp>
      <p:sp>
        <p:nvSpPr>
          <p:cNvPr id="10" name="TextBox 9">
            <a:extLst>
              <a:ext uri="{FF2B5EF4-FFF2-40B4-BE49-F238E27FC236}">
                <a16:creationId xmlns:a16="http://schemas.microsoft.com/office/drawing/2014/main" id="{C5FC1F12-4625-7B4C-9F0A-03090CE49116}"/>
              </a:ext>
            </a:extLst>
          </p:cNvPr>
          <p:cNvSpPr txBox="1"/>
          <p:nvPr/>
        </p:nvSpPr>
        <p:spPr>
          <a:xfrm>
            <a:off x="4610152" y="4112493"/>
            <a:ext cx="4533848" cy="400110"/>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Easy Believism – saved but not changed</a:t>
            </a:r>
          </a:p>
        </p:txBody>
      </p:sp>
      <p:sp>
        <p:nvSpPr>
          <p:cNvPr id="13" name="TextBox 12">
            <a:extLst>
              <a:ext uri="{FF2B5EF4-FFF2-40B4-BE49-F238E27FC236}">
                <a16:creationId xmlns:a16="http://schemas.microsoft.com/office/drawing/2014/main" id="{95B1A61B-FA1D-944E-94DB-2B003121C889}"/>
              </a:ext>
            </a:extLst>
          </p:cNvPr>
          <p:cNvSpPr txBox="1"/>
          <p:nvPr/>
        </p:nvSpPr>
        <p:spPr>
          <a:xfrm>
            <a:off x="10376" y="4433825"/>
            <a:ext cx="9134622"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simple unadulterated truth is the sign of an anointed preacher</a:t>
            </a:r>
          </a:p>
        </p:txBody>
      </p:sp>
      <p:sp>
        <p:nvSpPr>
          <p:cNvPr id="3" name="Rectangle 2">
            <a:extLst>
              <a:ext uri="{FF2B5EF4-FFF2-40B4-BE49-F238E27FC236}">
                <a16:creationId xmlns:a16="http://schemas.microsoft.com/office/drawing/2014/main" id="{5C130753-80B3-C646-82B4-2D119D9026FD}"/>
              </a:ext>
            </a:extLst>
          </p:cNvPr>
          <p:cNvSpPr/>
          <p:nvPr/>
        </p:nvSpPr>
        <p:spPr>
          <a:xfrm>
            <a:off x="531279" y="4778222"/>
            <a:ext cx="8064896" cy="369332"/>
          </a:xfrm>
          <a:prstGeom prst="rect">
            <a:avLst/>
          </a:prstGeom>
        </p:spPr>
        <p:txBody>
          <a:bodyPr wrap="square">
            <a:spAutoFit/>
          </a:bodyPr>
          <a:lstStyle/>
          <a:p>
            <a:r>
              <a:rPr lang="en-AU"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5 </a:t>
            </a:r>
            <a:r>
              <a:rPr lang="en-AU"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For what we proclaim is not ourselves, but Jesus Christ as Lord</a:t>
            </a:r>
            <a:r>
              <a:rPr lang="en-AU" dirty="0">
                <a:solidFill>
                  <a:schemeClr val="bg1"/>
                </a:solidFill>
              </a:rPr>
              <a:t> </a:t>
            </a:r>
          </a:p>
        </p:txBody>
      </p:sp>
      <p:sp>
        <p:nvSpPr>
          <p:cNvPr id="14" name="TextBox 13">
            <a:extLst>
              <a:ext uri="{FF2B5EF4-FFF2-40B4-BE49-F238E27FC236}">
                <a16:creationId xmlns:a16="http://schemas.microsoft.com/office/drawing/2014/main" id="{206D7239-D3B4-024F-A0D3-BC92F7590AC9}"/>
              </a:ext>
            </a:extLst>
          </p:cNvPr>
          <p:cNvSpPr txBox="1"/>
          <p:nvPr/>
        </p:nvSpPr>
        <p:spPr>
          <a:xfrm>
            <a:off x="3396" y="4999217"/>
            <a:ext cx="9134622" cy="707886"/>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This message is powerful enough to cut through the darkness, into the heart of an unbeliever.  Don’t ‘trick it up’ and change it.  Persevere with this simple message.</a:t>
            </a:r>
          </a:p>
        </p:txBody>
      </p:sp>
    </p:spTree>
    <p:extLst>
      <p:ext uri="{BB962C8B-B14F-4D97-AF65-F5344CB8AC3E}">
        <p14:creationId xmlns:p14="http://schemas.microsoft.com/office/powerpoint/2010/main" val="1169547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99280</TotalTime>
  <Words>1084</Words>
  <Application>Microsoft Macintosh PowerPoint</Application>
  <PresentationFormat>On-screen Show (16:10)</PresentationFormat>
  <Paragraphs>63</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1648</cp:revision>
  <cp:lastPrinted>2019-12-06T07:26:31Z</cp:lastPrinted>
  <dcterms:created xsi:type="dcterms:W3CDTF">2016-11-04T06:28:01Z</dcterms:created>
  <dcterms:modified xsi:type="dcterms:W3CDTF">2019-12-06T07:33:08Z</dcterms:modified>
</cp:coreProperties>
</file>